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56" r:id="rId3"/>
    <p:sldId id="257" r:id="rId4"/>
    <p:sldId id="263" r:id="rId5"/>
    <p:sldId id="258" r:id="rId6"/>
    <p:sldId id="259" r:id="rId7"/>
    <p:sldId id="261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C109C-EA35-4C7A-B38D-E888A9919568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365EA-F4BF-45C0-A377-DBA63508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6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A4DC98E-9E49-4E42-B942-5FEDFD490862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9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4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5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9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8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4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0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0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1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fld id="{4CBCD1C8-9977-43AB-911E-A11CD154BCD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fld id="{C929B34E-6083-4174-B1D7-7A43680329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5%20&#1082;&#1083;&#1072;&#1089;&#1089;%20&#1044;&#1080;&#1076;&#1072;&#1082;&#1090;&#1080;&#1095;&#1077;&#1089;&#1082;&#1080;&#1081;%20%20&#1084;&#1072;&#1090;&#1077;&#1088;&#1080;&#1072;&#1083;.doc" TargetMode="External"/><Relationship Id="rId3" Type="http://schemas.openxmlformats.org/officeDocument/2006/relationships/hyperlink" Target="&#1087;&#1088;&#1077;&#1079;&#1077;&#1085;&#1090;&#1072;&#1094;&#1080;&#1103;%20&#1073;&#1091;&#1090;&#1077;&#1088;&#1073;&#1088;&#1086;&#1076;&#1099;.ppt" TargetMode="External"/><Relationship Id="rId7" Type="http://schemas.openxmlformats.org/officeDocument/2006/relationships/slide" Target="slide7.xml"/><Relationship Id="rId2" Type="http://schemas.openxmlformats.org/officeDocument/2006/relationships/hyperlink" Target="&#1042;&#1080;&#1076;&#1077;&#1086;&#1091;&#1088;&#1086;&#1082;%20''&#1058;&#1077;&#1093;&#1085;&#1086;&#1083;&#1086;&#1075;&#1080;&#1103;%20&#1087;&#1088;&#1080;&#1075;&#1086;&#1090;&#1086;&#1074;&#1083;&#1077;&#1085;&#1080;&#1103;%20&#1073;&#1091;&#1090;&#1077;&#1088;&#1073;&#1088;&#1086;&#1076;&#1086;&#1074;''%20-%20&#1058;&#1045;&#1061;&#1053;&#1054;&#1051;&#1054;&#1043;&#1048;&#1071;%20-%20&#1076;&#1077;&#1074;&#1086;&#1095;&#1082;&#1080;%20-%205%20&#1082;&#1083;.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7;&#1072;&#1081;&#1088;&#1072;&#1085;&#1086;&#1074;&#1072;%20&#1052;.&#1041;.%20&#1056;&#1072;&#1079;&#1088;&#1072;&#1073;&#1086;&#1090;&#1082;&#1072;%20&#1091;&#1088;&#1086;&#1082;&#1072;%20&#1055;&#1088;&#1080;&#1075;&#1086;&#1090;&#1086;&#1074;&#1083;&#1077;&#1085;&#1080;&#1077;%20&#1073;&#1083;&#1102;&#1076;%20&#1080;&#1079;%20&#1088;&#1099;&#1073;&#1099;%20&#1080;%20&#1084;&#1086;&#1088;&#1077;&#1087;&#1088;&#1086;&#1076;&#1091;&#1082;&#1090;&#1086;&#1074;/&#1089;&#1077;&#1084;&#1075;&#1072;%20&#1079;&#1072;&#1087;&#1077;&#1095;&#1077;&#1085;&#1072;&#1103;.avi" TargetMode="External"/><Relationship Id="rId5" Type="http://schemas.openxmlformats.org/officeDocument/2006/relationships/hyperlink" Target="&#1057;&#1072;&#1081;&#1088;&#1072;&#1085;&#1086;&#1074;&#1072;%20&#1052;.&#1041;.%20&#1056;&#1072;&#1079;&#1088;&#1072;&#1073;&#1086;&#1090;&#1082;&#1072;%20&#1091;&#1088;&#1086;&#1082;&#1072;%20&#1055;&#1088;&#1080;&#1075;&#1086;&#1090;&#1086;&#1074;&#1083;&#1077;&#1085;&#1080;&#1077;%20&#1073;&#1083;&#1102;&#1076;%20&#1080;&#1079;%20&#1088;&#1099;&#1073;&#1099;%20&#1080;%20&#1084;&#1086;&#1088;&#1077;&#1087;&#1088;&#1086;&#1076;&#1091;&#1082;&#1090;&#1086;&#1074;/&#1084;&#1077;&#1076;&#1080;&#1072;&#1088;&#1077;&#1089;&#1091;&#1088;&#1089;%201.ppt" TargetMode="External"/><Relationship Id="rId4" Type="http://schemas.openxmlformats.org/officeDocument/2006/relationships/hyperlink" Target="&#1073;&#1091;&#1090;&#1077;&#1088;&#1073;&#1088;&#1086;&#1076;&#1099;.fl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9;&#1090;" TargetMode="External"/><Relationship Id="rId2" Type="http://schemas.openxmlformats.org/officeDocument/2006/relationships/hyperlink" Target="5%20&#1082;&#1083;&#1072;&#1089;&#1089;%20&#1041;&#1091;&#1090;&#1077;&#1088;&#1073;&#1088;&#1086;&#1076;&#1099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0;&#1086;&#1085;&#1082;&#1091;&#1088;&#1089;.ppt" TargetMode="External"/><Relationship Id="rId4" Type="http://schemas.openxmlformats.org/officeDocument/2006/relationships/hyperlink" Target="&#1057;&#1072;&#1081;&#1088;&#1072;&#1085;&#1086;&#1074;&#1072;%20&#1052;.&#1041;.%20&#1056;&#1072;&#1079;&#1088;&#1072;&#1073;&#1086;&#1090;&#1082;&#1072;%20&#1091;&#1088;&#1086;&#1082;&#1072;%20&#1055;&#1088;&#1080;&#1075;&#1086;&#1090;&#1086;&#1074;&#1083;&#1077;&#1085;&#1080;&#1077;%20&#1073;&#1083;&#1102;&#1076;%20&#1080;&#1079;%20&#1088;&#1099;&#1073;&#1099;%20&#1080;%20&#1084;&#1086;&#1088;&#1077;&#1087;&#1088;&#1086;&#1076;&#1091;&#1082;&#1090;&#1086;&#1074;/&#1084;&#1077;&#1076;&#1080;&#1072;&#1088;&#1077;&#1089;&#1091;&#1088;&#1089;%202.pp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0;&#1086;&#1085;&#1082;&#1091;&#1088;&#1089;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272337" cy="2232025"/>
          </a:xfrm>
        </p:spPr>
        <p:txBody>
          <a:bodyPr/>
          <a:lstStyle/>
          <a:p>
            <a:pPr algn="l" eaLnBrk="1" hangingPunct="1"/>
            <a:r>
              <a:rPr lang="ru-RU" altLang="ru-RU" sz="2800" dirty="0" smtClean="0"/>
              <a:t>МБОУ « </a:t>
            </a:r>
            <a:r>
              <a:rPr lang="ru-RU" altLang="ru-RU" sz="2800" dirty="0"/>
              <a:t>Ш</a:t>
            </a:r>
            <a:r>
              <a:rPr lang="ru-RU" altLang="ru-RU" sz="2800" dirty="0" smtClean="0"/>
              <a:t>кола  №32»</a:t>
            </a:r>
            <a:br>
              <a:rPr lang="ru-RU" altLang="ru-RU" sz="2800" dirty="0" smtClean="0"/>
            </a:br>
            <a:r>
              <a:rPr lang="ru-RU" altLang="ru-RU" sz="2800" dirty="0" smtClean="0"/>
              <a:t>Кировский район, г. Казань</a:t>
            </a:r>
            <a:br>
              <a:rPr lang="ru-RU" altLang="ru-RU" sz="2800" dirty="0" smtClean="0"/>
            </a:br>
            <a:r>
              <a:rPr lang="ru-RU" altLang="ru-RU" sz="2800" dirty="0" smtClean="0"/>
              <a:t>учитель технологии </a:t>
            </a:r>
            <a:br>
              <a:rPr lang="ru-RU" altLang="ru-RU" sz="2800" dirty="0" smtClean="0"/>
            </a:br>
            <a:r>
              <a:rPr lang="ru-RU" altLang="ru-RU" sz="2800" dirty="0" smtClean="0"/>
              <a:t>высшая квалификационная категория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708920"/>
            <a:ext cx="4011613" cy="238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0000FF"/>
                </a:solidFill>
              </a:rPr>
              <a:t> </a:t>
            </a:r>
            <a:r>
              <a:rPr lang="ru-RU" altLang="ru-RU" sz="4400" b="1" dirty="0" err="1" smtClean="0">
                <a:solidFill>
                  <a:srgbClr val="0000FF"/>
                </a:solidFill>
              </a:rPr>
              <a:t>Сайранова</a:t>
            </a:r>
            <a:r>
              <a:rPr lang="ru-RU" altLang="ru-RU" sz="4400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>
                <a:solidFill>
                  <a:srgbClr val="0000FF"/>
                </a:solidFill>
              </a:rPr>
              <a:t> Марина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>
                <a:solidFill>
                  <a:srgbClr val="0000FF"/>
                </a:solidFill>
              </a:rPr>
              <a:t> Борисовна</a:t>
            </a:r>
            <a:r>
              <a:rPr lang="ru-RU" altLang="ru-RU" sz="4400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1508" name="Picture 5" descr="C:\Users\Андрей\Documents\Интернет - викторина Марья Искусница\Сайранова МБ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375"/>
            <a:ext cx="23479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0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860" y="692696"/>
            <a:ext cx="7772400" cy="1470025"/>
          </a:xfrm>
        </p:spPr>
        <p:txBody>
          <a:bodyPr/>
          <a:lstStyle/>
          <a:p>
            <a:r>
              <a:rPr lang="ru-RU" dirty="0" smtClean="0"/>
              <a:t>Мотивация в обучении -</a:t>
            </a:r>
            <a:br>
              <a:rPr lang="ru-RU" dirty="0" smtClean="0"/>
            </a:br>
            <a:r>
              <a:rPr lang="ru-RU" dirty="0" smtClean="0"/>
              <a:t>общий успех обучения при введении </a:t>
            </a:r>
            <a:r>
              <a:rPr lang="ru-RU" dirty="0" smtClean="0"/>
              <a:t>ФГОС.</a:t>
            </a:r>
            <a:endParaRPr lang="ru-RU" dirty="0"/>
          </a:p>
        </p:txBody>
      </p:sp>
      <p:pic>
        <p:nvPicPr>
          <p:cNvPr id="1026" name="Picture 2" descr="C:\Users\Андрей\Desktop\Новая папка\0_6fcc0_6700109b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2355"/>
            <a:ext cx="3634293" cy="35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Основными факторами, влияющими на формирование положительной устойчи­вой мотивации к учебной деятельности, являются: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содержание учебного материала;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организация учебной деятельности;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коллективные формы учебной деятельности;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оценка учебной деятельности;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стиль педагогической деятельности учителя.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7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«Дитя мыслит формами, красками, звуками, ощущениями вообще ... Детская природа ясно требует наглядности...»</a:t>
            </a:r>
          </a:p>
          <a:p>
            <a:r>
              <a:rPr lang="ru-RU" dirty="0"/>
              <a:t>                                                                                                     </a:t>
            </a:r>
            <a:r>
              <a:rPr lang="ru-RU" dirty="0" smtClean="0"/>
              <a:t>              К</a:t>
            </a:r>
            <a:r>
              <a:rPr lang="ru-RU" dirty="0"/>
              <a:t>. Д. Ушинский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22132"/>
            <a:ext cx="4149502" cy="276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3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i="1" dirty="0">
                <a:solidFill>
                  <a:srgbClr val="0070C0"/>
                </a:solidFill>
              </a:rPr>
              <a:t>Содержание учебного материала. </a:t>
            </a:r>
            <a:r>
              <a:rPr lang="ru-RU" dirty="0"/>
              <a:t>Содержание обучения выступает для уча­щихся </a:t>
            </a:r>
            <a:r>
              <a:rPr lang="ru-RU" dirty="0" smtClean="0"/>
              <a:t>в </a:t>
            </a:r>
            <a:r>
              <a:rPr lang="ru-RU" dirty="0"/>
              <a:t>первую очередь в виде той информации, которую они получают от учителя, из учебной литературы, учебных телевизионных передач и тому подобных средств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Стрелка вправо 1">
            <a:hlinkClick r:id="rId2" action="ppaction://hlinkfile"/>
          </p:cNvPr>
          <p:cNvSpPr/>
          <p:nvPr/>
        </p:nvSpPr>
        <p:spPr>
          <a:xfrm>
            <a:off x="2477344" y="538303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3" action="ppaction://hlinkpres?slideindex=1&amp;slidetitle="/>
          </p:cNvPr>
          <p:cNvSpPr/>
          <p:nvPr/>
        </p:nvSpPr>
        <p:spPr>
          <a:xfrm>
            <a:off x="1149954" y="5341467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>
            <a:off x="3882543" y="538303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5" action="ppaction://hlinkpres?slideindex=1&amp;slidetitle="/>
          </p:cNvPr>
          <p:cNvSpPr/>
          <p:nvPr/>
        </p:nvSpPr>
        <p:spPr>
          <a:xfrm>
            <a:off x="7005527" y="484154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6" action="ppaction://hlinkfile"/>
          </p:cNvPr>
          <p:cNvSpPr/>
          <p:nvPr/>
        </p:nvSpPr>
        <p:spPr>
          <a:xfrm>
            <a:off x="7021938" y="5517232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1604" y="466218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5714" y="48322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11" name="Круговая стрелка 10">
            <a:hlinkClick r:id="rId7" action="ppaction://hlinksldjump"/>
          </p:cNvPr>
          <p:cNvSpPr/>
          <p:nvPr/>
        </p:nvSpPr>
        <p:spPr>
          <a:xfrm>
            <a:off x="8460432" y="6093296"/>
            <a:ext cx="576064" cy="64807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Улыбающееся лицо 7">
            <a:hlinkClick r:id="rId8" action="ppaction://hlinkfile"/>
          </p:cNvPr>
          <p:cNvSpPr/>
          <p:nvPr/>
        </p:nvSpPr>
        <p:spPr>
          <a:xfrm>
            <a:off x="2477344" y="4300581"/>
            <a:ext cx="1008112" cy="72097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ru-RU" i="1" dirty="0"/>
              <a:t>Организация учебной деятельности. А. </a:t>
            </a:r>
            <a:r>
              <a:rPr lang="ru-RU" dirty="0"/>
              <a:t>К. Маркова и </a:t>
            </a:r>
            <a:r>
              <a:rPr lang="ru-RU" dirty="0" err="1"/>
              <a:t>соавт</a:t>
            </a:r>
            <a:r>
              <a:rPr lang="ru-RU" dirty="0"/>
              <a:t>. отмечают, что изучение каждого раздела или темы учебной программы должно состоять из трехосновных этапов: </a:t>
            </a:r>
          </a:p>
          <a:p>
            <a:pPr marL="0" indent="0">
              <a:buNone/>
            </a:pPr>
            <a:r>
              <a:rPr lang="ru-RU" dirty="0" smtClean="0"/>
              <a:t>мотивационного</a:t>
            </a:r>
            <a:r>
              <a:rPr lang="ru-RU" dirty="0"/>
              <a:t>, операционально-познавательного и рефлексив­но-оценочного.</a:t>
            </a:r>
          </a:p>
        </p:txBody>
      </p:sp>
    </p:spTree>
    <p:extLst>
      <p:ext uri="{BB962C8B-B14F-4D97-AF65-F5344CB8AC3E}">
        <p14:creationId xmlns:p14="http://schemas.microsoft.com/office/powerpoint/2010/main" val="11751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/>
          <a:lstStyle/>
          <a:p>
            <a:r>
              <a:rPr lang="ru-RU" i="1" dirty="0">
                <a:solidFill>
                  <a:srgbClr val="0070C0"/>
                </a:solidFill>
              </a:rPr>
              <a:t>Оценка результатов учебной деятельности. </a:t>
            </a:r>
            <a:endParaRPr lang="ru-RU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Мотивирующая </a:t>
            </a:r>
            <a:r>
              <a:rPr lang="ru-RU" dirty="0"/>
              <a:t>роль оценки ре­зультатов учебной деятельности не вызывает сомнения. </a:t>
            </a:r>
          </a:p>
        </p:txBody>
      </p:sp>
      <p:sp>
        <p:nvSpPr>
          <p:cNvPr id="4" name="Стрелка вправо 3">
            <a:hlinkClick r:id="rId2" action="ppaction://hlinkfile"/>
          </p:cNvPr>
          <p:cNvSpPr/>
          <p:nvPr/>
        </p:nvSpPr>
        <p:spPr>
          <a:xfrm>
            <a:off x="5796136" y="3091556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3" action="ppaction://hlinkfile"/>
          </p:cNvPr>
          <p:cNvSpPr/>
          <p:nvPr/>
        </p:nvSpPr>
        <p:spPr>
          <a:xfrm>
            <a:off x="5796136" y="3771351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pres?slideindex=1&amp;slidetitle="/>
          </p:cNvPr>
          <p:cNvSpPr/>
          <p:nvPr/>
        </p:nvSpPr>
        <p:spPr>
          <a:xfrm>
            <a:off x="5796136" y="4482333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>
            <a:hlinkClick r:id="rId5" action="ppaction://hlinkpres?slideindex=1&amp;slidetitle="/>
          </p:cNvPr>
          <p:cNvSpPr/>
          <p:nvPr/>
        </p:nvSpPr>
        <p:spPr>
          <a:xfrm>
            <a:off x="5796136" y="5157192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ru-RU" i="1" dirty="0"/>
              <a:t>Коллективная (групповая) форма деятельности. </a:t>
            </a:r>
            <a:r>
              <a:rPr lang="ru-RU" dirty="0"/>
              <a:t>Известно, что во многих случаях групповая форма учебной деятельности создает лучшую мотивацию, чем индивидуальная. Групповая форма «втягивает» в активную работу даже пассивных, слабо мотивированных </a:t>
            </a:r>
            <a:r>
              <a:rPr lang="ru-RU" dirty="0" smtClean="0"/>
              <a:t>учащихся.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pres?slideindex=1&amp;slidetitle="/>
          </p:cNvPr>
          <p:cNvSpPr/>
          <p:nvPr/>
        </p:nvSpPr>
        <p:spPr>
          <a:xfrm>
            <a:off x="5796136" y="5157192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/>
          <a:lstStyle/>
          <a:p>
            <a:r>
              <a:rPr lang="ru-RU" i="1" dirty="0" smtClean="0"/>
              <a:t>Стиль деятельности учителя. </a:t>
            </a:r>
            <a:r>
              <a:rPr lang="ru-RU" dirty="0" smtClean="0"/>
              <a:t>На формирование мотивов учения оказывает влияние стиль педагогической деятельности учителя, различные стили формируют различные мотивы. </a:t>
            </a:r>
          </a:p>
          <a:p>
            <a:r>
              <a:rPr lang="ru-RU" dirty="0" smtClean="0"/>
              <a:t>Авторитарный стиль </a:t>
            </a:r>
          </a:p>
          <a:p>
            <a:r>
              <a:rPr lang="ru-RU" dirty="0" smtClean="0"/>
              <a:t>Демократический стиль </a:t>
            </a:r>
          </a:p>
          <a:p>
            <a:r>
              <a:rPr lang="ru-RU" dirty="0"/>
              <a:t>П</a:t>
            </a:r>
            <a:r>
              <a:rPr lang="ru-RU" dirty="0" smtClean="0"/>
              <a:t>опустительский </a:t>
            </a:r>
            <a:r>
              <a:rPr lang="ru-RU" dirty="0"/>
              <a:t>(либеральный) стиль </a:t>
            </a:r>
          </a:p>
        </p:txBody>
      </p:sp>
    </p:spTree>
    <p:extLst>
      <p:ext uri="{BB962C8B-B14F-4D97-AF65-F5344CB8AC3E}">
        <p14:creationId xmlns:p14="http://schemas.microsoft.com/office/powerpoint/2010/main" val="34756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'Оптический'</Template>
  <TotalTime>145</TotalTime>
  <Words>239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МБОУ « Школа  №32» Кировский район, г. Казань учитель технологии  высшая квалификационная категория</vt:lpstr>
      <vt:lpstr>Мотивация в обучении - общий успех обучения при введении ФГОС.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13</cp:revision>
  <dcterms:created xsi:type="dcterms:W3CDTF">2014-11-05T12:56:20Z</dcterms:created>
  <dcterms:modified xsi:type="dcterms:W3CDTF">2014-11-25T17:59:42Z</dcterms:modified>
</cp:coreProperties>
</file>